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8"/>
  </p:notesMasterIdLst>
  <p:sldIdLst>
    <p:sldId id="256" r:id="rId2"/>
    <p:sldId id="260" r:id="rId3"/>
    <p:sldId id="257" r:id="rId4"/>
    <p:sldId id="262" r:id="rId5"/>
    <p:sldId id="263" r:id="rId6"/>
    <p:sldId id="264" r:id="rId7"/>
    <p:sldId id="265" r:id="rId8"/>
    <p:sldId id="266" r:id="rId9"/>
    <p:sldId id="267" r:id="rId10"/>
    <p:sldId id="270" r:id="rId11"/>
    <p:sldId id="268" r:id="rId12"/>
    <p:sldId id="269" r:id="rId13"/>
    <p:sldId id="271" r:id="rId14"/>
    <p:sldId id="272" r:id="rId15"/>
    <p:sldId id="273" r:id="rId16"/>
    <p:sldId id="259" r:id="rId17"/>
  </p:sldIdLst>
  <p:sldSz cx="12192000" cy="6858000"/>
  <p:notesSz cx="6858000" cy="9144000"/>
  <p:embeddedFontLs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Calibri Light" panose="020F0302020204030204" pitchFamily="34" charset="0"/>
      <p:regular r:id="rId23"/>
      <p:italic r:id="rId24"/>
    </p:embeddedFont>
    <p:embeddedFont>
      <p:font typeface="Cambria Math" panose="02040503050406030204" pitchFamily="18" charset="0"/>
      <p:regular r:id="rId25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34463"/>
    <a:srgbClr val="C10B0B"/>
    <a:srgbClr val="B10C3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92" autoAdjust="0"/>
    <p:restoredTop sz="91139" autoAdjust="0"/>
  </p:normalViewPr>
  <p:slideViewPr>
    <p:cSldViewPr snapToGrid="0">
      <p:cViewPr varScale="1">
        <p:scale>
          <a:sx n="89" d="100"/>
          <a:sy n="89" d="100"/>
        </p:scale>
        <p:origin x="156" y="6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1D1B43-9722-4B59-B8E5-0D06E85DE394}" type="datetimeFigureOut">
              <a:rPr lang="ru-RU" smtClean="0"/>
              <a:t>16.06.2025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D41DBD-6CA5-42D1-AF42-62D80C8F326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524612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 userDrawn="1"/>
        </p:nvSpPr>
        <p:spPr>
          <a:xfrm>
            <a:off x="111929" y="2446893"/>
            <a:ext cx="66163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направление подготовки:</a:t>
            </a:r>
            <a:r>
              <a:rPr lang="ru-RU" baseline="0" dirty="0"/>
              <a:t> 09.03.03 «Прикладная информатика»</a:t>
            </a:r>
          </a:p>
          <a:p>
            <a:r>
              <a:rPr lang="ru-RU" baseline="0" dirty="0"/>
              <a:t>профиль: «Корпоративные информационные системы»</a:t>
            </a:r>
            <a:endParaRPr lang="ru-RU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1789340" y="2935868"/>
            <a:ext cx="86133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b="1" dirty="0"/>
              <a:t>Выпускная квалификационная работа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221731" y="5088581"/>
            <a:ext cx="103918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/>
              <a:t>Руководитель работы: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221731" y="5633541"/>
            <a:ext cx="103918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/>
              <a:t>Обучающийся:</a:t>
            </a:r>
          </a:p>
        </p:txBody>
      </p:sp>
      <p:sp>
        <p:nvSpPr>
          <p:cNvPr id="13" name="TextBox 12"/>
          <p:cNvSpPr txBox="1"/>
          <p:nvPr userDrawn="1"/>
        </p:nvSpPr>
        <p:spPr>
          <a:xfrm>
            <a:off x="2032907" y="1585872"/>
            <a:ext cx="708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>
                <a:solidFill>
                  <a:srgbClr val="B10C34"/>
                </a:solidFill>
              </a:rPr>
              <a:t>факультет информационных технологий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2906963" y="2018620"/>
            <a:ext cx="50213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400" b="1" dirty="0">
                <a:solidFill>
                  <a:srgbClr val="B10C34"/>
                </a:solidFill>
              </a:rPr>
              <a:t>кафедра информационных</a:t>
            </a:r>
            <a:r>
              <a:rPr lang="ru-RU" sz="2400" b="1" baseline="0" dirty="0">
                <a:solidFill>
                  <a:srgbClr val="B10C34"/>
                </a:solidFill>
              </a:rPr>
              <a:t> систем</a:t>
            </a:r>
            <a:endParaRPr lang="ru-RU" sz="2400" b="1" dirty="0">
              <a:solidFill>
                <a:srgbClr val="B10C34"/>
              </a:solidFill>
            </a:endParaRPr>
          </a:p>
        </p:txBody>
      </p:sp>
      <p:sp>
        <p:nvSpPr>
          <p:cNvPr id="15" name="Прямоугольник 14"/>
          <p:cNvSpPr/>
          <p:nvPr userDrawn="1"/>
        </p:nvSpPr>
        <p:spPr>
          <a:xfrm>
            <a:off x="0" y="6384471"/>
            <a:ext cx="12192000" cy="473529"/>
          </a:xfrm>
          <a:prstGeom prst="rect">
            <a:avLst/>
          </a:prstGeom>
          <a:solidFill>
            <a:srgbClr val="C10B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0" name="Рисунок 9"/>
          <p:cNvPicPr/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7171" y="123301"/>
            <a:ext cx="3514362" cy="1481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0982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E9E7C0-B0E1-4307-8FA1-D09529EF9B05}" type="datetimeFigureOut">
              <a:rPr lang="ru-RU" smtClean="0"/>
              <a:t>16.06.2025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0AEA3-2F28-4AE7-8C6B-26762F985A6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087182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E9E7C0-B0E1-4307-8FA1-D09529EF9B05}" type="datetimeFigureOut">
              <a:rPr lang="ru-RU" smtClean="0"/>
              <a:t>16.06.2025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0AEA3-2F28-4AE7-8C6B-26762F985A6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048231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E9E7C0-B0E1-4307-8FA1-D09529EF9B05}" type="datetimeFigureOut">
              <a:rPr lang="ru-RU" smtClean="0"/>
              <a:t>16.06.2025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0AEA3-2F28-4AE7-8C6B-26762F985A6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991537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E9E7C0-B0E1-4307-8FA1-D09529EF9B05}" type="datetimeFigureOut">
              <a:rPr lang="ru-RU" smtClean="0"/>
              <a:t>16.06.2025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0AEA3-2F28-4AE7-8C6B-26762F985A6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156094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E9E7C0-B0E1-4307-8FA1-D09529EF9B05}" type="datetimeFigureOut">
              <a:rPr lang="ru-RU" smtClean="0"/>
              <a:t>16.06.2025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0AEA3-2F28-4AE7-8C6B-26762F985A6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438534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E9E7C0-B0E1-4307-8FA1-D09529EF9B05}" type="datetimeFigureOut">
              <a:rPr lang="ru-RU" smtClean="0"/>
              <a:t>16.06.2025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0AEA3-2F28-4AE7-8C6B-26762F985A6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701372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E9E7C0-B0E1-4307-8FA1-D09529EF9B05}" type="datetimeFigureOut">
              <a:rPr lang="ru-RU" smtClean="0"/>
              <a:t>16.06.2025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0AEA3-2F28-4AE7-8C6B-26762F985A6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09624142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E9E7C0-B0E1-4307-8FA1-D09529EF9B05}" type="datetimeFigureOut">
              <a:rPr lang="ru-RU" smtClean="0"/>
              <a:t>16.06.2025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0AEA3-2F28-4AE7-8C6B-26762F985A6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112885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E9E7C0-B0E1-4307-8FA1-D09529EF9B05}" type="datetimeFigureOut">
              <a:rPr lang="ru-RU" smtClean="0"/>
              <a:t>16.06.2025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0AEA3-2F28-4AE7-8C6B-26762F985A6E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223494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Цель, задач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 userDrawn="1"/>
        </p:nvSpPr>
        <p:spPr>
          <a:xfrm>
            <a:off x="0" y="6384471"/>
            <a:ext cx="12192000" cy="473529"/>
          </a:xfrm>
          <a:prstGeom prst="rect">
            <a:avLst/>
          </a:prstGeom>
          <a:noFill/>
          <a:ln>
            <a:solidFill>
              <a:srgbClr val="B10C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11490" y="6400799"/>
            <a:ext cx="1856015" cy="430644"/>
          </a:xfrm>
          <a:prstGeom prst="rect">
            <a:avLst/>
          </a:prstGeom>
        </p:spPr>
      </p:pic>
      <p:sp>
        <p:nvSpPr>
          <p:cNvPr id="7" name="TextBox 6"/>
          <p:cNvSpPr txBox="1"/>
          <p:nvPr userDrawn="1"/>
        </p:nvSpPr>
        <p:spPr>
          <a:xfrm>
            <a:off x="106136" y="6431455"/>
            <a:ext cx="11266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solidFill>
                  <a:srgbClr val="B10C34"/>
                </a:solidFill>
                <a:effectLst/>
              </a:rPr>
              <a:t>слайд №</a:t>
            </a:r>
          </a:p>
        </p:txBody>
      </p:sp>
      <p:sp>
        <p:nvSpPr>
          <p:cNvPr id="9" name="Прямоугольник 8"/>
          <p:cNvSpPr/>
          <p:nvPr userDrawn="1"/>
        </p:nvSpPr>
        <p:spPr>
          <a:xfrm>
            <a:off x="2245179" y="6431455"/>
            <a:ext cx="770708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b="1" dirty="0">
                <a:solidFill>
                  <a:srgbClr val="B10C34"/>
                </a:solidFill>
              </a:rPr>
              <a:t>РАЗДАТОЧНЫЙ МАТЕРИАЛ К ВЫПУСКНОЙ КВАЛИФИКАЦИОННОЙ РАБОТЕ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89809" y="48987"/>
            <a:ext cx="1065224" cy="523220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ru-RU" sz="2800" b="1" dirty="0">
                <a:solidFill>
                  <a:srgbClr val="B10C34"/>
                </a:solidFill>
                <a:effectLst/>
              </a:rPr>
              <a:t>Цель: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89808" y="1106060"/>
            <a:ext cx="1469486" cy="523220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ru-RU" sz="2800" b="1" dirty="0">
                <a:solidFill>
                  <a:srgbClr val="B10C34"/>
                </a:solidFill>
              </a:rPr>
              <a:t>Задачи: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89807" y="4214790"/>
            <a:ext cx="2711146" cy="400110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ru-RU" sz="2000" b="1" dirty="0">
                <a:solidFill>
                  <a:srgbClr val="B10C34"/>
                </a:solidFill>
              </a:rPr>
              <a:t>Объект исследования: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89806" y="5257094"/>
            <a:ext cx="2855526" cy="400110"/>
          </a:xfrm>
          <a:prstGeom prst="rect">
            <a:avLst/>
          </a:prstGeom>
          <a:ln w="6350">
            <a:noFill/>
          </a:ln>
          <a:effec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ru-RU" sz="2000" b="1" dirty="0">
                <a:solidFill>
                  <a:srgbClr val="B10C34"/>
                </a:solidFill>
              </a:rPr>
              <a:t>Предмет исследования:</a:t>
            </a:r>
          </a:p>
        </p:txBody>
      </p:sp>
    </p:spTree>
    <p:extLst>
      <p:ext uri="{BB962C8B-B14F-4D97-AF65-F5344CB8AC3E}">
        <p14:creationId xmlns:p14="http://schemas.microsoft.com/office/powerpoint/2010/main" val="1181967673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 userDrawn="1"/>
        </p:nvSpPr>
        <p:spPr>
          <a:xfrm>
            <a:off x="0" y="6384471"/>
            <a:ext cx="12192000" cy="473529"/>
          </a:xfrm>
          <a:prstGeom prst="rect">
            <a:avLst/>
          </a:prstGeom>
          <a:noFill/>
          <a:ln>
            <a:solidFill>
              <a:srgbClr val="B10C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11490" y="6400799"/>
            <a:ext cx="1856015" cy="430644"/>
          </a:xfrm>
          <a:prstGeom prst="rect">
            <a:avLst/>
          </a:prstGeom>
        </p:spPr>
      </p:pic>
      <p:sp>
        <p:nvSpPr>
          <p:cNvPr id="7" name="TextBox 6"/>
          <p:cNvSpPr txBox="1"/>
          <p:nvPr userDrawn="1"/>
        </p:nvSpPr>
        <p:spPr>
          <a:xfrm>
            <a:off x="106136" y="6431455"/>
            <a:ext cx="11266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solidFill>
                  <a:srgbClr val="B10C34"/>
                </a:solidFill>
                <a:effectLst/>
              </a:rPr>
              <a:t>слайд №</a:t>
            </a:r>
          </a:p>
        </p:txBody>
      </p:sp>
      <p:sp>
        <p:nvSpPr>
          <p:cNvPr id="9" name="Прямоугольник 8"/>
          <p:cNvSpPr/>
          <p:nvPr userDrawn="1"/>
        </p:nvSpPr>
        <p:spPr>
          <a:xfrm>
            <a:off x="2245179" y="6431455"/>
            <a:ext cx="770708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b="1" dirty="0">
                <a:solidFill>
                  <a:srgbClr val="B10C34"/>
                </a:solidFill>
              </a:rPr>
              <a:t>РАЗДАТОЧНЫЙ МАТЕРИАЛ К ВЫПУСКНОЙ КВАЛИФИКАЦИОННОЙ РАБОТЕ</a:t>
            </a:r>
          </a:p>
        </p:txBody>
      </p:sp>
    </p:spTree>
    <p:extLst>
      <p:ext uri="{BB962C8B-B14F-4D97-AF65-F5344CB8AC3E}">
        <p14:creationId xmlns:p14="http://schemas.microsoft.com/office/powerpoint/2010/main" val="914210715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ключ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/>
          <p:cNvSpPr/>
          <p:nvPr userDrawn="1"/>
        </p:nvSpPr>
        <p:spPr>
          <a:xfrm>
            <a:off x="0" y="6384471"/>
            <a:ext cx="12192000" cy="473529"/>
          </a:xfrm>
          <a:prstGeom prst="rect">
            <a:avLst/>
          </a:prstGeom>
          <a:noFill/>
          <a:ln>
            <a:solidFill>
              <a:srgbClr val="B10C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11490" y="6400799"/>
            <a:ext cx="1856015" cy="430644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106136" y="6431455"/>
            <a:ext cx="11266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solidFill>
                  <a:srgbClr val="B10C34"/>
                </a:solidFill>
                <a:effectLst/>
              </a:rPr>
              <a:t>слайд №</a:t>
            </a:r>
          </a:p>
        </p:txBody>
      </p:sp>
      <p:sp>
        <p:nvSpPr>
          <p:cNvPr id="9" name="Прямоугольник 8"/>
          <p:cNvSpPr/>
          <p:nvPr userDrawn="1"/>
        </p:nvSpPr>
        <p:spPr>
          <a:xfrm>
            <a:off x="2245179" y="6431455"/>
            <a:ext cx="770708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b="1" dirty="0">
                <a:solidFill>
                  <a:srgbClr val="B10C34"/>
                </a:solidFill>
              </a:rPr>
              <a:t>РАЗДАТОЧНЫЙ МАТЕРИАЛ К ВЫПУСКНОЙ КВАЛИФИКАЦИОННОЙ РАБОТЕ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89808" y="48987"/>
            <a:ext cx="2634141" cy="646331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rgbClr val="B10C34"/>
                </a:solidFill>
              </a:rPr>
              <a:t>Заключение</a:t>
            </a:r>
          </a:p>
        </p:txBody>
      </p:sp>
    </p:spTree>
    <p:extLst>
      <p:ext uri="{BB962C8B-B14F-4D97-AF65-F5344CB8AC3E}">
        <p14:creationId xmlns:p14="http://schemas.microsoft.com/office/powerpoint/2010/main" val="7257417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тзыв научного руководител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/>
          <p:cNvSpPr/>
          <p:nvPr userDrawn="1"/>
        </p:nvSpPr>
        <p:spPr>
          <a:xfrm>
            <a:off x="0" y="6384471"/>
            <a:ext cx="12192000" cy="473529"/>
          </a:xfrm>
          <a:prstGeom prst="rect">
            <a:avLst/>
          </a:prstGeom>
          <a:noFill/>
          <a:ln>
            <a:solidFill>
              <a:srgbClr val="B10C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11490" y="6400799"/>
            <a:ext cx="1856015" cy="430644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106136" y="6431455"/>
            <a:ext cx="11266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solidFill>
                  <a:srgbClr val="B10C34"/>
                </a:solidFill>
                <a:effectLst/>
              </a:rPr>
              <a:t>слайд №</a:t>
            </a:r>
          </a:p>
        </p:txBody>
      </p:sp>
      <p:sp>
        <p:nvSpPr>
          <p:cNvPr id="9" name="Прямоугольник 8"/>
          <p:cNvSpPr/>
          <p:nvPr userDrawn="1"/>
        </p:nvSpPr>
        <p:spPr>
          <a:xfrm>
            <a:off x="2245179" y="6431455"/>
            <a:ext cx="770708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b="1" dirty="0">
                <a:solidFill>
                  <a:srgbClr val="B10C34"/>
                </a:solidFill>
              </a:rPr>
              <a:t>ОТЗЫВ РУКОВОДИТЕЛЯ ВЫПУСКНОЙ КВАЛИФИКАЦИОННОЙ РАБОТЫ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89808" y="48987"/>
            <a:ext cx="11805556" cy="646331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rgbClr val="B10C34"/>
                </a:solidFill>
              </a:rPr>
              <a:t>Отзыв на выпускную квалификационную работу</a:t>
            </a:r>
          </a:p>
        </p:txBody>
      </p:sp>
    </p:spTree>
    <p:extLst>
      <p:ext uri="{BB962C8B-B14F-4D97-AF65-F5344CB8AC3E}">
        <p14:creationId xmlns:p14="http://schemas.microsoft.com/office/powerpoint/2010/main" val="36752449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E9E7C0-B0E1-4307-8FA1-D09529EF9B05}" type="datetimeFigureOut">
              <a:rPr lang="ru-RU" smtClean="0"/>
              <a:t>16.06.2025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B0AEA3-2F28-4AE7-8C6B-26762F985A6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995482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60" r:id="rId6"/>
    <p:sldLayoutId id="2147483655" r:id="rId7"/>
    <p:sldLayoutId id="2147483654" r:id="rId8"/>
    <p:sldLayoutId id="2147483662" r:id="rId9"/>
    <p:sldLayoutId id="2147483661" r:id="rId10"/>
    <p:sldLayoutId id="2147483656" r:id="rId11"/>
    <p:sldLayoutId id="2147483657" r:id="rId12"/>
    <p:sldLayoutId id="2147483658" r:id="rId13"/>
    <p:sldLayoutId id="2147483659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21731" y="3584949"/>
            <a:ext cx="11748536" cy="830997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ru-RU" sz="2400" b="0" dirty="0"/>
              <a:t>тема: Разработка автоматизированной системы партионного учета складского хранения товаров на платформе «1С: Предприятие» </a:t>
            </a:r>
            <a:r>
              <a:rPr lang="ru-RU" sz="2400" b="1" dirty="0"/>
              <a:t>(на примере ООО «Авангард»)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942706" y="5095703"/>
            <a:ext cx="2427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к.т.н., доц. А.А. </a:t>
            </a:r>
            <a:r>
              <a:rPr lang="ru-RU" dirty="0" err="1"/>
              <a:t>Блощук</a:t>
            </a:r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>
            <a:off x="2942706" y="5624046"/>
            <a:ext cx="2427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Коваленко М.И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11929" y="6436569"/>
            <a:ext cx="3996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0" dirty="0">
                <a:solidFill>
                  <a:schemeClr val="bg1"/>
                </a:solidFill>
              </a:rPr>
              <a:t>группа: </a:t>
            </a:r>
            <a:r>
              <a:rPr lang="ru-RU" dirty="0">
                <a:solidFill>
                  <a:schemeClr val="bg1"/>
                </a:solidFill>
              </a:rPr>
              <a:t>ИД 23.1/Б1-21</a:t>
            </a:r>
            <a:endParaRPr lang="ru-RU" b="0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722256" y="6436569"/>
            <a:ext cx="3417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0" dirty="0">
                <a:solidFill>
                  <a:schemeClr val="bg1"/>
                </a:solidFill>
              </a:rPr>
              <a:t>форма обучения: </a:t>
            </a:r>
            <a:r>
              <a:rPr lang="ru-RU" dirty="0">
                <a:solidFill>
                  <a:schemeClr val="bg1"/>
                </a:solidFill>
              </a:rPr>
              <a:t>очно</a:t>
            </a:r>
            <a:endParaRPr lang="ru-RU" b="0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229600" y="6441620"/>
            <a:ext cx="3870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0" dirty="0">
                <a:solidFill>
                  <a:schemeClr val="bg1"/>
                </a:solidFill>
              </a:rPr>
              <a:t>технология обучения: о</a:t>
            </a:r>
            <a:r>
              <a:rPr lang="ru-RU" dirty="0">
                <a:solidFill>
                  <a:schemeClr val="bg1"/>
                </a:solidFill>
              </a:rPr>
              <a:t>чная</a:t>
            </a:r>
            <a:endParaRPr lang="ru-RU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61336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29E16DF-4643-4247-8679-C4D310148119}"/>
              </a:ext>
            </a:extLst>
          </p:cNvPr>
          <p:cNvSpPr txBox="1"/>
          <p:nvPr/>
        </p:nvSpPr>
        <p:spPr>
          <a:xfrm>
            <a:off x="1042735" y="6432156"/>
            <a:ext cx="513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solidFill>
                  <a:srgbClr val="C34463"/>
                </a:solidFill>
              </a:rPr>
              <a:t>9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46171FC-0DF5-4D9F-A626-5347350007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6083" y="1266392"/>
            <a:ext cx="4286848" cy="1714739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A13C346-E53E-4F79-9569-CC4E3B5A64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5681" y="1266392"/>
            <a:ext cx="2596270" cy="1721123"/>
          </a:xfrm>
          <a:prstGeom prst="rect">
            <a:avLst/>
          </a:prstGeom>
        </p:spPr>
      </p:pic>
      <p:graphicFrame>
        <p:nvGraphicFramePr>
          <p:cNvPr id="7" name="Таблица 6">
            <a:extLst>
              <a:ext uri="{FF2B5EF4-FFF2-40B4-BE49-F238E27FC236}">
                <a16:creationId xmlns:a16="http://schemas.microsoft.com/office/drawing/2014/main" id="{550EC675-40E1-47C1-954F-464EBDBBC2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637342"/>
              </p:ext>
            </p:extLst>
          </p:nvPr>
        </p:nvGraphicFramePr>
        <p:xfrm>
          <a:off x="950169" y="3209731"/>
          <a:ext cx="10291662" cy="296925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429846">
                  <a:extLst>
                    <a:ext uri="{9D8B030D-6E8A-4147-A177-3AD203B41FA5}">
                      <a16:colId xmlns:a16="http://schemas.microsoft.com/office/drawing/2014/main" val="21873057"/>
                    </a:ext>
                  </a:extLst>
                </a:gridCol>
                <a:gridCol w="3430908">
                  <a:extLst>
                    <a:ext uri="{9D8B030D-6E8A-4147-A177-3AD203B41FA5}">
                      <a16:colId xmlns:a16="http://schemas.microsoft.com/office/drawing/2014/main" val="1186634203"/>
                    </a:ext>
                  </a:extLst>
                </a:gridCol>
                <a:gridCol w="3430908">
                  <a:extLst>
                    <a:ext uri="{9D8B030D-6E8A-4147-A177-3AD203B41FA5}">
                      <a16:colId xmlns:a16="http://schemas.microsoft.com/office/drawing/2014/main" val="4278430359"/>
                    </a:ext>
                  </a:extLst>
                </a:gridCol>
              </a:tblGrid>
              <a:tr h="23183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ru-RU" sz="1000" dirty="0">
                          <a:effectLst/>
                        </a:rPr>
                        <a:t>Подсистема</a:t>
                      </a:r>
                      <a:endParaRPr lang="ru-RU" sz="9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ru-RU" sz="1000">
                          <a:effectLst/>
                        </a:rPr>
                        <a:t>Роль</a:t>
                      </a:r>
                      <a:endParaRPr lang="ru-RU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ru-RU" sz="1000">
                          <a:effectLst/>
                        </a:rPr>
                        <a:t>Назначение</a:t>
                      </a:r>
                      <a:endParaRPr lang="ru-RU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413272994"/>
                  </a:ext>
                </a:extLst>
              </a:tr>
              <a:tr h="22376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ru-RU" sz="1000">
                          <a:effectLst/>
                        </a:rPr>
                        <a:t>Бухгалтерия</a:t>
                      </a:r>
                      <a:endParaRPr lang="ru-RU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ru-RU" sz="1000">
                          <a:effectLst/>
                        </a:rPr>
                        <a:t>Бухгалтер, Начальник склада</a:t>
                      </a:r>
                      <a:endParaRPr lang="ru-RU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ru-RU" sz="1000">
                          <a:effectLst/>
                        </a:rPr>
                        <a:t>Отвечает за ведение бухгалтерского учета</a:t>
                      </a:r>
                      <a:endParaRPr lang="ru-RU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457383031"/>
                  </a:ext>
                </a:extLst>
              </a:tr>
              <a:tr h="45485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ru-RU" sz="1000">
                          <a:effectLst/>
                        </a:rPr>
                        <a:t>Логистика</a:t>
                      </a:r>
                      <a:endParaRPr lang="ru-RU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ru-RU" sz="1000">
                          <a:effectLst/>
                        </a:rPr>
                        <a:t>Логист, Начальник склада</a:t>
                      </a:r>
                      <a:endParaRPr lang="ru-RU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ru-RU" sz="1000">
                          <a:effectLst/>
                        </a:rPr>
                        <a:t>Отвечает за перемещение товара.  Начиная от заказа транспорта и заканчивая составление маршрута</a:t>
                      </a:r>
                      <a:endParaRPr lang="ru-RU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468179107"/>
                  </a:ext>
                </a:extLst>
              </a:tr>
              <a:tr h="686233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ru-RU" sz="1000">
                          <a:effectLst/>
                        </a:rPr>
                        <a:t>Склад</a:t>
                      </a:r>
                      <a:endParaRPr lang="ru-RU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ru-RU" sz="1000" dirty="0">
                          <a:effectLst/>
                        </a:rPr>
                        <a:t>Начальник склада</a:t>
                      </a:r>
                      <a:endParaRPr lang="ru-RU" sz="9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ru-RU" sz="1000" dirty="0">
                          <a:effectLst/>
                        </a:rPr>
                        <a:t>Отвечает за складское помещение и товары, находящиеся на нем с их описанием, а также фиксация их движения на склад и со склада.</a:t>
                      </a:r>
                      <a:endParaRPr lang="ru-RU" sz="9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553600306"/>
                  </a:ext>
                </a:extLst>
              </a:tr>
              <a:tr h="57040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ru-RU" sz="1000">
                          <a:effectLst/>
                        </a:rPr>
                        <a:t>Управление сменой</a:t>
                      </a:r>
                      <a:endParaRPr lang="ru-RU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ru-RU" sz="1000" dirty="0">
                          <a:effectLst/>
                        </a:rPr>
                        <a:t>Старший смены, Начальник склада</a:t>
                      </a:r>
                      <a:endParaRPr lang="ru-RU" sz="9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ru-RU" sz="1000" dirty="0">
                          <a:effectLst/>
                        </a:rPr>
                        <a:t>Отвечает за работу внутри склада. Старший смены также отвечает за процесс приема товара и его отгрузки.</a:t>
                      </a:r>
                      <a:endParaRPr lang="ru-RU" sz="9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256928668"/>
                  </a:ext>
                </a:extLst>
              </a:tr>
              <a:tr h="802151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ru-RU" sz="1000">
                          <a:effectLst/>
                        </a:rPr>
                        <a:t>Контроль качества и соответствий</a:t>
                      </a:r>
                      <a:endParaRPr lang="ru-RU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ru-RU" sz="1000">
                          <a:effectLst/>
                        </a:rPr>
                        <a:t>Контроллер, Начальник склада</a:t>
                      </a:r>
                      <a:endParaRPr lang="ru-RU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ru-RU" sz="1000" dirty="0">
                          <a:effectLst/>
                        </a:rPr>
                        <a:t>Отвечает за проверку партии при приеме и перед отгрузкой на наличие повреждений или расхождение фактического наличия товаров с накладными.</a:t>
                      </a:r>
                      <a:endParaRPr lang="ru-RU" sz="9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107664064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6DE1DE4D-28C2-417B-A46D-504D7A55C843}"/>
              </a:ext>
            </a:extLst>
          </p:cNvPr>
          <p:cNvSpPr txBox="1"/>
          <p:nvPr/>
        </p:nvSpPr>
        <p:spPr>
          <a:xfrm>
            <a:off x="3627301" y="156674"/>
            <a:ext cx="46186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Подсистемы, пользователи и их роли</a:t>
            </a:r>
          </a:p>
        </p:txBody>
      </p:sp>
    </p:spTree>
    <p:extLst>
      <p:ext uri="{BB962C8B-B14F-4D97-AF65-F5344CB8AC3E}">
        <p14:creationId xmlns:p14="http://schemas.microsoft.com/office/powerpoint/2010/main" val="42947694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FEB790E-F081-42B1-9FEC-16C4695DB4B8}"/>
              </a:ext>
            </a:extLst>
          </p:cNvPr>
          <p:cNvSpPr txBox="1"/>
          <p:nvPr/>
        </p:nvSpPr>
        <p:spPr>
          <a:xfrm>
            <a:off x="1042735" y="6432156"/>
            <a:ext cx="513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solidFill>
                  <a:srgbClr val="C34463"/>
                </a:solidFill>
              </a:rPr>
              <a:t>10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80482BC-713F-4179-92F8-3D24D0791C2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07911" y="662058"/>
            <a:ext cx="8481526" cy="3144831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0021D44-42B7-490D-B724-8DF0FBF1A15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449718" y="2434837"/>
            <a:ext cx="5998943" cy="386332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02E7CB4-89A6-4FF3-8FD2-6E5F13208FA7}"/>
              </a:ext>
            </a:extLst>
          </p:cNvPr>
          <p:cNvSpPr txBox="1"/>
          <p:nvPr/>
        </p:nvSpPr>
        <p:spPr>
          <a:xfrm>
            <a:off x="3648270" y="89194"/>
            <a:ext cx="43573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Интерфейс программы и его форма</a:t>
            </a:r>
          </a:p>
        </p:txBody>
      </p:sp>
    </p:spTree>
    <p:extLst>
      <p:ext uri="{BB962C8B-B14F-4D97-AF65-F5344CB8AC3E}">
        <p14:creationId xmlns:p14="http://schemas.microsoft.com/office/powerpoint/2010/main" val="3826725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C38FBEF-A1FD-4904-BBF5-8D616011CD69}"/>
              </a:ext>
            </a:extLst>
          </p:cNvPr>
          <p:cNvSpPr txBox="1"/>
          <p:nvPr/>
        </p:nvSpPr>
        <p:spPr>
          <a:xfrm>
            <a:off x="1042735" y="6432156"/>
            <a:ext cx="513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solidFill>
                  <a:srgbClr val="C34463"/>
                </a:solidFill>
              </a:rPr>
              <a:t>11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3B126DD-6910-4F4A-A692-B925EB87A00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58847" y="487353"/>
            <a:ext cx="5598018" cy="253953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0C995C9-D10C-4603-8559-FFEBF0C7430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993363" y="432826"/>
            <a:ext cx="5939790" cy="264858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C484985-674E-437F-9469-1598F97F5163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37898" y="3252503"/>
            <a:ext cx="5958102" cy="272841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0C7D70A-19CA-4D00-8CD8-A319D5751934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6252210" y="3252504"/>
            <a:ext cx="5939790" cy="282508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E96CB35-9B00-4195-AC7B-32E277255440}"/>
              </a:ext>
            </a:extLst>
          </p:cNvPr>
          <p:cNvSpPr txBox="1"/>
          <p:nvPr/>
        </p:nvSpPr>
        <p:spPr>
          <a:xfrm>
            <a:off x="4057261" y="36119"/>
            <a:ext cx="40774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Макеты документа и отчетов</a:t>
            </a:r>
          </a:p>
        </p:txBody>
      </p:sp>
    </p:spTree>
    <p:extLst>
      <p:ext uri="{BB962C8B-B14F-4D97-AF65-F5344CB8AC3E}">
        <p14:creationId xmlns:p14="http://schemas.microsoft.com/office/powerpoint/2010/main" val="38101960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BF3426-710E-4C82-8532-D8B8DCC46782}"/>
              </a:ext>
            </a:extLst>
          </p:cNvPr>
          <p:cNvSpPr txBox="1"/>
          <p:nvPr/>
        </p:nvSpPr>
        <p:spPr>
          <a:xfrm>
            <a:off x="1042735" y="6432156"/>
            <a:ext cx="513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solidFill>
                  <a:srgbClr val="C34463"/>
                </a:solidFill>
              </a:rPr>
              <a:t>12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CE96AEC-013F-4EA9-BC39-EE673021252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26570" y="578050"/>
            <a:ext cx="9685175" cy="219314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28AFD71-3A38-4D83-B87A-5606404EE35B}"/>
              </a:ext>
            </a:extLst>
          </p:cNvPr>
          <p:cNvSpPr txBox="1"/>
          <p:nvPr/>
        </p:nvSpPr>
        <p:spPr>
          <a:xfrm>
            <a:off x="3048000" y="158620"/>
            <a:ext cx="68393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Обработка упрощенного бухгалтерского баланса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263E01F-6467-4440-9CB9-0A6D493C193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247053" y="2771191"/>
            <a:ext cx="5056583" cy="3505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6830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75B0BB8-CD8F-42F0-82CF-F1E24E637F76}"/>
              </a:ext>
            </a:extLst>
          </p:cNvPr>
          <p:cNvSpPr txBox="1"/>
          <p:nvPr/>
        </p:nvSpPr>
        <p:spPr>
          <a:xfrm>
            <a:off x="1042735" y="6432156"/>
            <a:ext cx="513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solidFill>
                  <a:srgbClr val="C34463"/>
                </a:solidFill>
              </a:rPr>
              <a:t>13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9775ACC-64D3-4586-928D-DD244EB1D6A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352119"/>
            <a:ext cx="5939790" cy="2010319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0376133-DC2B-4341-A955-4563E0810F9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3582954"/>
            <a:ext cx="5939790" cy="162352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8506B3A-C2DD-42CE-A431-A09A1D98B517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096000" y="1352118"/>
            <a:ext cx="6096000" cy="2010319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6B6BB45-CDA0-4621-88DD-B7E146DFD3DE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6252211" y="3582955"/>
            <a:ext cx="5939789" cy="162352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E68E392-3D09-4B34-990C-9E9744D07A80}"/>
              </a:ext>
            </a:extLst>
          </p:cNvPr>
          <p:cNvSpPr txBox="1"/>
          <p:nvPr/>
        </p:nvSpPr>
        <p:spPr>
          <a:xfrm>
            <a:off x="130629" y="931545"/>
            <a:ext cx="12409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ФИФО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E681D5-1F8B-4427-91DD-9DEF5CA6BB6B}"/>
              </a:ext>
            </a:extLst>
          </p:cNvPr>
          <p:cNvSpPr txBox="1"/>
          <p:nvPr/>
        </p:nvSpPr>
        <p:spPr>
          <a:xfrm>
            <a:off x="6252211" y="931545"/>
            <a:ext cx="12409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ЛИФО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2C7969E-E87A-48BB-A0B0-6B02361B6F64}"/>
              </a:ext>
            </a:extLst>
          </p:cNvPr>
          <p:cNvSpPr txBox="1"/>
          <p:nvPr/>
        </p:nvSpPr>
        <p:spPr>
          <a:xfrm>
            <a:off x="3112614" y="0"/>
            <a:ext cx="56543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Партионный учет методами ФИФО и ЛИФО</a:t>
            </a:r>
          </a:p>
        </p:txBody>
      </p:sp>
    </p:spTree>
    <p:extLst>
      <p:ext uri="{BB962C8B-B14F-4D97-AF65-F5344CB8AC3E}">
        <p14:creationId xmlns:p14="http://schemas.microsoft.com/office/powerpoint/2010/main" val="3556708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2E87D21-0A38-4593-BE6A-C31F00737E0C}"/>
              </a:ext>
            </a:extLst>
          </p:cNvPr>
          <p:cNvSpPr txBox="1"/>
          <p:nvPr/>
        </p:nvSpPr>
        <p:spPr>
          <a:xfrm>
            <a:off x="1042735" y="6432156"/>
            <a:ext cx="513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solidFill>
                  <a:srgbClr val="C34463"/>
                </a:solidFill>
              </a:rPr>
              <a:t>14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477C98-7998-4A8F-BB15-61D081E07621}"/>
              </a:ext>
            </a:extLst>
          </p:cNvPr>
          <p:cNvSpPr txBox="1"/>
          <p:nvPr/>
        </p:nvSpPr>
        <p:spPr>
          <a:xfrm>
            <a:off x="170899" y="816212"/>
            <a:ext cx="5138220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Методы тестирования: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0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Тестирование по методу «Уровень детализации приложения (модульный)»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0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Тестирование по методу «В зависимости от целей тестирования (Тестирование интерфейса)»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0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Тестирование по методу «Запуск кода на исполнение (статическое)»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0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Тестирование по методу «Принцип работы с приложением (позитивное/негативное)»</a:t>
            </a:r>
          </a:p>
          <a:p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43ABA84-056E-4784-870E-15B7287BD0B6}"/>
                  </a:ext>
                </a:extLst>
              </p:cNvPr>
              <p:cNvSpPr txBox="1"/>
              <p:nvPr/>
            </p:nvSpPr>
            <p:spPr>
              <a:xfrm>
                <a:off x="5334244" y="806205"/>
                <a:ext cx="5361910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mtClean="0">
                          <a:latin typeface="Cambria Math" panose="02040503050406030204" pitchFamily="18" charset="0"/>
                        </a:rPr>
                        <m:t>С</m:t>
                      </m:r>
                      <m:r>
                        <a:rPr lang="ru-RU" i="0">
                          <a:latin typeface="Cambria Math" panose="02040503050406030204" pitchFamily="18" charset="0"/>
                        </a:rPr>
                        <m:t>=Сразр+Сэкспл+Снакл</m:t>
                      </m:r>
                    </m:oMath>
                  </m:oMathPara>
                </a14:m>
                <a:endParaRPr lang="ru-RU" dirty="0"/>
              </a:p>
              <a:p>
                <a:r>
                  <a:rPr lang="ru-RU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                 С = 40 347р + 10 000р + 8 069р = </a:t>
                </a:r>
                <a:r>
                  <a:rPr lang="ru-RU" sz="1800" dirty="0">
                    <a:solidFill>
                      <a:srgbClr val="FF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58 416р. </a:t>
                </a:r>
                <a:endParaRPr lang="ru-RU" sz="1600" dirty="0">
                  <a:solidFill>
                    <a:srgbClr val="FF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43ABA84-056E-4784-870E-15B7287BD0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244" y="806205"/>
                <a:ext cx="5361910" cy="92333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BA991F6-C3BC-418F-A5B3-0454E42A7DB9}"/>
                  </a:ext>
                </a:extLst>
              </p:cNvPr>
              <p:cNvSpPr txBox="1"/>
              <p:nvPr/>
            </p:nvSpPr>
            <p:spPr>
              <a:xfrm>
                <a:off x="6374854" y="1962449"/>
                <a:ext cx="4588615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ru-RU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ru-RU" sz="18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С</m:t>
                    </m:r>
                    <m:r>
                      <m:rPr>
                        <m:nor/>
                      </m:rPr>
                      <a:rPr lang="ru-RU" sz="14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разр</m:t>
                    </m:r>
                    <m:r>
                      <m:rPr>
                        <m:nor/>
                      </m:rPr>
                      <a:rPr lang="ru-RU" sz="18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 = З</m:t>
                    </m:r>
                    <m:r>
                      <m:rPr>
                        <m:nor/>
                      </m:rPr>
                      <a:rPr lang="ru-RU" sz="14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зп</m:t>
                    </m:r>
                    <m:r>
                      <m:rPr>
                        <m:nor/>
                      </m:rPr>
                      <a:rPr lang="ru-RU" sz="18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 + А</m:t>
                    </m:r>
                    <m:r>
                      <m:rPr>
                        <m:nor/>
                      </m:rPr>
                      <a:rPr lang="ru-RU" sz="14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обор</m:t>
                    </m:r>
                    <m:r>
                      <m:rPr>
                        <m:nor/>
                      </m:rPr>
                      <a:rPr lang="ru-RU" sz="18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 + З</m:t>
                    </m:r>
                    <m:r>
                      <m:rPr>
                        <m:nor/>
                      </m:rPr>
                      <a:rPr lang="ru-RU" sz="14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эл</m:t>
                    </m:r>
                    <m:r>
                      <m:rPr>
                        <m:nor/>
                      </m:rPr>
                      <a:rPr lang="ru-RU" sz="18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 +З</m:t>
                    </m:r>
                    <m:r>
                      <m:rPr>
                        <m:nor/>
                      </m:rPr>
                      <a:rPr lang="ru-RU" sz="14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проч</m:t>
                    </m:r>
                    <m:r>
                      <m:rPr>
                        <m:nor/>
                      </m:rPr>
                      <a:rPr lang="ru-RU" sz="18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 </m:t>
                    </m:r>
                  </m:oMath>
                </a14:m>
                <a:endParaRPr lang="ru-RU" sz="18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r>
                  <a:rPr lang="ru-RU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С</a:t>
                </a:r>
                <a:r>
                  <a:rPr lang="ru-RU" sz="1800" baseline="-250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разр</a:t>
                </a:r>
                <a:r>
                  <a:rPr lang="ru-RU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= 36 000р * 4 167р * 180р = 40 347р</a:t>
                </a:r>
                <a:endParaRPr lang="ru-RU" sz="16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BA991F6-C3BC-418F-A5B3-0454E42A7D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4854" y="1962449"/>
                <a:ext cx="4588615" cy="923330"/>
              </a:xfrm>
              <a:prstGeom prst="rect">
                <a:avLst/>
              </a:prstGeom>
              <a:blipFill>
                <a:blip r:embed="rId3"/>
                <a:stretch>
                  <a:fillRect l="-119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C7E0317D-FFEB-4F57-ADD2-64453223D8E5}"/>
              </a:ext>
            </a:extLst>
          </p:cNvPr>
          <p:cNvSpPr txBox="1"/>
          <p:nvPr/>
        </p:nvSpPr>
        <p:spPr>
          <a:xfrm>
            <a:off x="5323523" y="3118693"/>
            <a:ext cx="6697578" cy="27202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З</a:t>
            </a:r>
            <a:r>
              <a:rPr lang="ru-RU" sz="1600" baseline="-25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зп</a:t>
            </a:r>
            <a:r>
              <a:rPr lang="ru-RU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= 120часов * 300руб/ч = 36 000р</a:t>
            </a:r>
          </a:p>
          <a:p>
            <a:pPr>
              <a:lnSpc>
                <a:spcPct val="150000"/>
              </a:lnSpc>
            </a:pPr>
            <a:r>
              <a:rPr lang="ru-RU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А</a:t>
            </a:r>
            <a:r>
              <a:rPr lang="ru-RU" sz="1600" baseline="-25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обор</a:t>
            </a:r>
            <a:r>
              <a:rPr lang="ru-RU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= (50 000р (цена ноутбука) / 36 (срок службы в месяцах)) * 3 (время разработки программы в месяцах) = 4 167р</a:t>
            </a:r>
          </a:p>
          <a:p>
            <a:pPr>
              <a:lnSpc>
                <a:spcPct val="150000"/>
              </a:lnSpc>
            </a:pPr>
            <a:r>
              <a:rPr lang="ru-RU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З</a:t>
            </a:r>
            <a:r>
              <a:rPr lang="ru-RU" sz="1600" baseline="-25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эл</a:t>
            </a:r>
            <a:r>
              <a:rPr lang="ru-RU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= 0.3кВт (мощность ноутбука) * 120ч (3 месяца по 40 ч/</a:t>
            </a:r>
            <a:r>
              <a:rPr lang="ru-RU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мес</a:t>
            </a:r>
            <a:r>
              <a:rPr lang="ru-RU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) * 5руб/</a:t>
            </a:r>
            <a:r>
              <a:rPr lang="ru-RU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кВтЧ</a:t>
            </a:r>
            <a:r>
              <a:rPr lang="ru-RU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(средний тариф на электроэнергию) = 180р </a:t>
            </a:r>
          </a:p>
          <a:p>
            <a:pPr>
              <a:lnSpc>
                <a:spcPct val="150000"/>
              </a:lnSpc>
            </a:pP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С</a:t>
            </a:r>
            <a:r>
              <a:rPr lang="ru-RU" sz="1800" baseline="-25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накл 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= 0.2 * 40 347 = 8 069р. (20% накладные расходы)</a:t>
            </a:r>
            <a:endParaRPr lang="ru-RU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С</a:t>
            </a:r>
            <a:r>
              <a:rPr lang="ru-RU" sz="1800" baseline="-25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экспл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= 10 000р. (примерные затраты на обслуживание)</a:t>
            </a:r>
            <a:endParaRPr lang="ru-RU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AD43738-48D9-49FB-A359-1E861DEBBBC3}"/>
              </a:ext>
            </a:extLst>
          </p:cNvPr>
          <p:cNvSpPr txBox="1"/>
          <p:nvPr/>
        </p:nvSpPr>
        <p:spPr>
          <a:xfrm>
            <a:off x="1933977" y="108326"/>
            <a:ext cx="21227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Тестирование</a:t>
            </a:r>
          </a:p>
          <a:p>
            <a:endParaRPr lang="ru-RU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6" name="Прямая соединительная линия 25">
            <a:extLst>
              <a:ext uri="{FF2B5EF4-FFF2-40B4-BE49-F238E27FC236}">
                <a16:creationId xmlns:a16="http://schemas.microsoft.com/office/drawing/2014/main" id="{3503D239-2966-4B6E-BA3E-0EEC1058E959}"/>
              </a:ext>
            </a:extLst>
          </p:cNvPr>
          <p:cNvCxnSpPr>
            <a:cxnSpLocks/>
          </p:cNvCxnSpPr>
          <p:nvPr/>
        </p:nvCxnSpPr>
        <p:spPr>
          <a:xfrm>
            <a:off x="5215812" y="177282"/>
            <a:ext cx="0" cy="6102220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49C2AC55-F712-4BFB-B696-3C0223ED259B}"/>
              </a:ext>
            </a:extLst>
          </p:cNvPr>
          <p:cNvSpPr txBox="1"/>
          <p:nvPr/>
        </p:nvSpPr>
        <p:spPr>
          <a:xfrm>
            <a:off x="7772481" y="87490"/>
            <a:ext cx="2155292" cy="3969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Экономика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87DD08F-04B7-4EDE-BCDC-55AA08E5F453}"/>
              </a:ext>
            </a:extLst>
          </p:cNvPr>
          <p:cNvSpPr txBox="1"/>
          <p:nvPr/>
        </p:nvSpPr>
        <p:spPr>
          <a:xfrm>
            <a:off x="5565793" y="484397"/>
            <a:ext cx="21552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Расчет себестоимости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77AB095-BD2E-42D3-BCE9-991260430394}"/>
              </a:ext>
            </a:extLst>
          </p:cNvPr>
          <p:cNvSpPr txBox="1"/>
          <p:nvPr/>
        </p:nvSpPr>
        <p:spPr>
          <a:xfrm>
            <a:off x="5565793" y="1623895"/>
            <a:ext cx="21552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Затраты на разработку</a:t>
            </a:r>
          </a:p>
        </p:txBody>
      </p:sp>
    </p:spTree>
    <p:extLst>
      <p:ext uri="{BB962C8B-B14F-4D97-AF65-F5344CB8AC3E}">
        <p14:creationId xmlns:p14="http://schemas.microsoft.com/office/powerpoint/2010/main" val="21731207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617040B-8A15-4C72-B707-BAE49E3407B9}"/>
              </a:ext>
            </a:extLst>
          </p:cNvPr>
          <p:cNvSpPr txBox="1"/>
          <p:nvPr/>
        </p:nvSpPr>
        <p:spPr>
          <a:xfrm>
            <a:off x="1042735" y="6432156"/>
            <a:ext cx="513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solidFill>
                  <a:srgbClr val="C34463"/>
                </a:solidFill>
              </a:rPr>
              <a:t>15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BC943C-1BD7-4CAC-9567-2BFE12E73079}"/>
              </a:ext>
            </a:extLst>
          </p:cNvPr>
          <p:cNvSpPr txBox="1"/>
          <p:nvPr/>
        </p:nvSpPr>
        <p:spPr>
          <a:xfrm>
            <a:off x="0" y="970382"/>
            <a:ext cx="12192000" cy="46198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0215" algn="just">
              <a:lnSpc>
                <a:spcPct val="150000"/>
              </a:lnSpc>
            </a:pP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Итогом данной выпускной квалификационной работы является выполнение заданных задач по реализации партионного учета на складском комплексе ООО «Авангард», который расположен в городе Подольск.</a:t>
            </a:r>
            <a:endParaRPr lang="ru-RU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just">
              <a:lnSpc>
                <a:spcPct val="150000"/>
              </a:lnSpc>
            </a:pP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Для ее выполнения был произведен анализ структуры организации в целом, сформированы необходимые функциональные требования к разрабатываемой программе, анализ базы данных и средств разработки, также разработаны модели данных на логическом и физическом уровне. </a:t>
            </a:r>
            <a:endParaRPr lang="ru-RU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just">
              <a:lnSpc>
                <a:spcPct val="150000"/>
              </a:lnSpc>
            </a:pP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Также при анализе были сформированы таблицы «Как есть» и «Как должно быть», которые визуально отражают изменение и улучшение программы в отличии от ее начального состояния. </a:t>
            </a:r>
            <a:endParaRPr lang="ru-RU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just">
              <a:lnSpc>
                <a:spcPct val="150000"/>
              </a:lnSpc>
            </a:pP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А для удобства работы с программой были сформированы руководства администратора и пользователя.</a:t>
            </a:r>
            <a:endParaRPr lang="ru-RU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После выполнения поставленных задач произведено тестирование программы и подсчет ее себестоимости для сравнения с аналогами на рынке.</a:t>
            </a:r>
          </a:p>
          <a:p>
            <a:pPr algn="just">
              <a:lnSpc>
                <a:spcPct val="150000"/>
              </a:lnSpc>
            </a:pPr>
            <a:r>
              <a:rPr lang="ru-RU">
                <a:latin typeface="Times New Roman" panose="02020603050405020304" pitchFamily="18" charset="0"/>
              </a:rPr>
              <a:t>        Поставленные </a:t>
            </a:r>
            <a:r>
              <a:rPr lang="ru-RU" dirty="0">
                <a:latin typeface="Times New Roman" panose="02020603050405020304" pitchFamily="18" charset="0"/>
              </a:rPr>
              <a:t>цели были достигнуты, а </a:t>
            </a:r>
            <a:r>
              <a:rPr lang="ru-RU">
                <a:latin typeface="Times New Roman" panose="02020603050405020304" pitchFamily="18" charset="0"/>
              </a:rPr>
              <a:t>задачи выполнены.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650269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D67C603-5DB4-4AFA-BD25-9C228012C583}"/>
              </a:ext>
            </a:extLst>
          </p:cNvPr>
          <p:cNvSpPr txBox="1"/>
          <p:nvPr/>
        </p:nvSpPr>
        <p:spPr>
          <a:xfrm>
            <a:off x="144378" y="513348"/>
            <a:ext cx="118871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С</a:t>
            </a:r>
            <a:r>
              <a:rPr lang="ru-RU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оздание программного продукта, который будет отслеживать движение товара по партиям и возможность движения данных партий методами ФИФО или ЛИФО</a:t>
            </a:r>
            <a:endParaRPr lang="ru-RU" sz="2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E1A481-D8DC-4296-ABED-C23E1B50A267}"/>
              </a:ext>
            </a:extLst>
          </p:cNvPr>
          <p:cNvSpPr txBox="1"/>
          <p:nvPr/>
        </p:nvSpPr>
        <p:spPr>
          <a:xfrm>
            <a:off x="144379" y="1507958"/>
            <a:ext cx="118872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algn="just">
              <a:buFont typeface="+mj-lt"/>
              <a:buAutoNum type="arabicPeriod"/>
            </a:pPr>
            <a:r>
              <a:rPr lang="ru-RU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Провести анализ предметной области для выявления бизнес-процессов учета партий, при помощи которого можно будет удобно отслеживать движение товара; выявление эффективного метода учета товаров;</a:t>
            </a:r>
          </a:p>
          <a:p>
            <a:pPr marL="342900" lvl="0" indent="-342900" algn="just">
              <a:buFont typeface="+mj-lt"/>
              <a:buAutoNum type="arabicPeriod"/>
            </a:pPr>
            <a:r>
              <a:rPr lang="ru-RU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Сформировать необходимые функциональные требования к будущей информационный системе;</a:t>
            </a:r>
          </a:p>
          <a:p>
            <a:pPr marL="342900" lvl="0" indent="-342900" algn="just">
              <a:buFont typeface="+mj-lt"/>
              <a:buAutoNum type="arabicPeriod"/>
            </a:pPr>
            <a:r>
              <a:rPr lang="ru-RU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Проанализировать базы данных (БД) и средства разработки для будущей информационный системы;</a:t>
            </a:r>
          </a:p>
          <a:p>
            <a:pPr marL="342900" lvl="0" indent="-342900" algn="just">
              <a:buFont typeface="+mj-lt"/>
              <a:buAutoNum type="arabicPeriod"/>
            </a:pPr>
            <a:r>
              <a:rPr lang="ru-RU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Создать модель данных на физическом и логическом уровне;</a:t>
            </a:r>
          </a:p>
          <a:p>
            <a:pPr marL="342900" lvl="0" indent="-342900" algn="just">
              <a:buFont typeface="+mj-lt"/>
              <a:buAutoNum type="arabicPeriod"/>
            </a:pPr>
            <a:r>
              <a:rPr lang="ru-RU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Разработать информационную систему и создать диаграмму использования готового решения;</a:t>
            </a:r>
          </a:p>
          <a:p>
            <a:pPr marL="342900" lvl="0" indent="-342900" algn="just">
              <a:buFont typeface="+mj-lt"/>
              <a:buAutoNum type="arabicPeriod"/>
            </a:pPr>
            <a:r>
              <a:rPr lang="ru-RU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Оценить целесообразность разработки информационной системы и ее себестоимость.</a:t>
            </a:r>
          </a:p>
          <a:p>
            <a:pPr marL="342900" lvl="0" indent="-342900" algn="just">
              <a:buFont typeface="+mj-lt"/>
              <a:buAutoNum type="arabicPeriod"/>
            </a:pPr>
            <a:r>
              <a:rPr lang="ru-RU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Произвести тестирование основных аспектов программы</a:t>
            </a:r>
          </a:p>
          <a:p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D0D457-68EA-4685-9A16-237779CE590C}"/>
              </a:ext>
            </a:extLst>
          </p:cNvPr>
          <p:cNvSpPr txBox="1"/>
          <p:nvPr/>
        </p:nvSpPr>
        <p:spPr>
          <a:xfrm>
            <a:off x="144378" y="4580060"/>
            <a:ext cx="118871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С</a:t>
            </a:r>
            <a:r>
              <a:rPr lang="ru-RU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кладской комплекс ООО «Авангард», в основную задачу которого, входит временное хранение и передвижение товаров между контрагентами.</a:t>
            </a:r>
            <a:endParaRPr lang="ru-RU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88B84D-93C3-478E-A2F9-7E24B98ADF9F}"/>
              </a:ext>
            </a:extLst>
          </p:cNvPr>
          <p:cNvSpPr txBox="1"/>
          <p:nvPr/>
        </p:nvSpPr>
        <p:spPr>
          <a:xfrm>
            <a:off x="144378" y="5759116"/>
            <a:ext cx="118871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П</a:t>
            </a:r>
            <a:r>
              <a:rPr lang="ru-RU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роцесс создания партионного учета для последующего его внедрения в компанию</a:t>
            </a:r>
            <a:endParaRPr lang="ru-RU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193C68-88A6-4E33-B81A-2A73CC829FAB}"/>
              </a:ext>
            </a:extLst>
          </p:cNvPr>
          <p:cNvSpPr txBox="1"/>
          <p:nvPr/>
        </p:nvSpPr>
        <p:spPr>
          <a:xfrm>
            <a:off x="1042735" y="6432156"/>
            <a:ext cx="513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solidFill>
                  <a:srgbClr val="C34463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5617214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5A907F3-E002-4DD6-9624-1FE9EE4C9824}"/>
              </a:ext>
            </a:extLst>
          </p:cNvPr>
          <p:cNvSpPr txBox="1"/>
          <p:nvPr/>
        </p:nvSpPr>
        <p:spPr>
          <a:xfrm>
            <a:off x="1042735" y="6432156"/>
            <a:ext cx="513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solidFill>
                  <a:srgbClr val="C34463"/>
                </a:solidFill>
              </a:rPr>
              <a:t>2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91BA904-3C2A-4CC2-97BC-5B76CC062F98}"/>
              </a:ext>
            </a:extLst>
          </p:cNvPr>
          <p:cNvPicPr/>
          <p:nvPr/>
        </p:nvPicPr>
        <p:blipFill>
          <a:blip r:embed="rId2"/>
          <a:stretch/>
        </p:blipFill>
        <p:spPr bwMode="auto">
          <a:xfrm>
            <a:off x="-1" y="640957"/>
            <a:ext cx="12192000" cy="579119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FE5AC5E-595C-4BC7-A855-9A932B76C383}"/>
              </a:ext>
            </a:extLst>
          </p:cNvPr>
          <p:cNvSpPr txBox="1"/>
          <p:nvPr/>
        </p:nvSpPr>
        <p:spPr>
          <a:xfrm>
            <a:off x="1201029" y="56512"/>
            <a:ext cx="97899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Древо бизнес-направлений товарооборота складского комплекса ООО «Авангард»</a:t>
            </a:r>
            <a:endParaRPr lang="ru-RU" sz="2000" b="1" dirty="0"/>
          </a:p>
        </p:txBody>
      </p:sp>
    </p:spTree>
    <p:extLst>
      <p:ext uri="{BB962C8B-B14F-4D97-AF65-F5344CB8AC3E}">
        <p14:creationId xmlns:p14="http://schemas.microsoft.com/office/powerpoint/2010/main" val="41061600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CC215C3-834B-4233-AF82-79D88866CE36}"/>
              </a:ext>
            </a:extLst>
          </p:cNvPr>
          <p:cNvSpPr txBox="1"/>
          <p:nvPr/>
        </p:nvSpPr>
        <p:spPr>
          <a:xfrm>
            <a:off x="1042735" y="6432156"/>
            <a:ext cx="513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solidFill>
                  <a:srgbClr val="C34463"/>
                </a:solidFill>
              </a:rPr>
              <a:t>3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C592B21-7B44-430E-8DAB-0013096D1AD3}"/>
              </a:ext>
            </a:extLst>
          </p:cNvPr>
          <p:cNvPicPr/>
          <p:nvPr/>
        </p:nvPicPr>
        <p:blipFill>
          <a:blip r:embed="rId2"/>
          <a:stretch/>
        </p:blipFill>
        <p:spPr bwMode="auto">
          <a:xfrm>
            <a:off x="0" y="485192"/>
            <a:ext cx="12192000" cy="574307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03ABA51-EE98-45A5-9D47-866E15909EF2}"/>
              </a:ext>
            </a:extLst>
          </p:cNvPr>
          <p:cNvSpPr txBox="1"/>
          <p:nvPr/>
        </p:nvSpPr>
        <p:spPr>
          <a:xfrm>
            <a:off x="2652513" y="0"/>
            <a:ext cx="84702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Древо бизнес-направлений в разрезе учета партии</a:t>
            </a:r>
            <a:endParaRPr lang="ru-RU" sz="2000" b="1" dirty="0"/>
          </a:p>
        </p:txBody>
      </p:sp>
    </p:spTree>
    <p:extLst>
      <p:ext uri="{BB962C8B-B14F-4D97-AF65-F5344CB8AC3E}">
        <p14:creationId xmlns:p14="http://schemas.microsoft.com/office/powerpoint/2010/main" val="24209461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C802F0-ECDD-4E35-9729-A341AE5BBF03}"/>
              </a:ext>
            </a:extLst>
          </p:cNvPr>
          <p:cNvSpPr txBox="1"/>
          <p:nvPr/>
        </p:nvSpPr>
        <p:spPr>
          <a:xfrm>
            <a:off x="1042735" y="6432156"/>
            <a:ext cx="513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solidFill>
                  <a:srgbClr val="C34463"/>
                </a:solidFill>
              </a:rPr>
              <a:t>4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C1D0B22-FEC7-4DC8-AA37-BCD90D24C579}"/>
              </a:ext>
            </a:extLst>
          </p:cNvPr>
          <p:cNvPicPr/>
          <p:nvPr/>
        </p:nvPicPr>
        <p:blipFill>
          <a:blip r:embed="rId2"/>
          <a:stretch/>
        </p:blipFill>
        <p:spPr bwMode="auto">
          <a:xfrm>
            <a:off x="0" y="417095"/>
            <a:ext cx="5614737" cy="5743073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293C70C-89BD-4836-8B5D-331E517AB9D5}"/>
              </a:ext>
            </a:extLst>
          </p:cNvPr>
          <p:cNvPicPr/>
          <p:nvPr/>
        </p:nvPicPr>
        <p:blipFill>
          <a:blip r:embed="rId3"/>
          <a:stretch/>
        </p:blipFill>
        <p:spPr bwMode="auto">
          <a:xfrm>
            <a:off x="5759116" y="417094"/>
            <a:ext cx="6432884" cy="574307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3D29BBE-68D6-4987-9E64-85966601F2AA}"/>
              </a:ext>
            </a:extLst>
          </p:cNvPr>
          <p:cNvSpPr txBox="1"/>
          <p:nvPr/>
        </p:nvSpPr>
        <p:spPr>
          <a:xfrm>
            <a:off x="352926" y="56512"/>
            <a:ext cx="19731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AS-IS</a:t>
            </a:r>
            <a:endParaRPr lang="ru-RU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253650-5CFF-453F-9BC4-8D65DB2E49F2}"/>
              </a:ext>
            </a:extLst>
          </p:cNvPr>
          <p:cNvSpPr txBox="1"/>
          <p:nvPr/>
        </p:nvSpPr>
        <p:spPr>
          <a:xfrm>
            <a:off x="6272463" y="56512"/>
            <a:ext cx="19731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TO-BE</a:t>
            </a:r>
            <a:endParaRPr lang="ru-RU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1DD08804-CFCE-47EF-BBD7-C40F3B48C91E}"/>
              </a:ext>
            </a:extLst>
          </p:cNvPr>
          <p:cNvCxnSpPr>
            <a:cxnSpLocks/>
          </p:cNvCxnSpPr>
          <p:nvPr/>
        </p:nvCxnSpPr>
        <p:spPr>
          <a:xfrm>
            <a:off x="5653123" y="56512"/>
            <a:ext cx="29220" cy="6241651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71507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330159C-D2BD-40D5-9D0B-16BCAF94A76A}"/>
              </a:ext>
            </a:extLst>
          </p:cNvPr>
          <p:cNvSpPr txBox="1"/>
          <p:nvPr/>
        </p:nvSpPr>
        <p:spPr>
          <a:xfrm>
            <a:off x="1042735" y="6432156"/>
            <a:ext cx="513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solidFill>
                  <a:srgbClr val="C34463"/>
                </a:solidFill>
              </a:rPr>
              <a:t>5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9E49520-6640-4E90-B8A6-93A50DDA2EC6}"/>
              </a:ext>
            </a:extLst>
          </p:cNvPr>
          <p:cNvPicPr/>
          <p:nvPr/>
        </p:nvPicPr>
        <p:blipFill>
          <a:blip r:embed="rId2"/>
          <a:stretch/>
        </p:blipFill>
        <p:spPr bwMode="auto">
          <a:xfrm>
            <a:off x="102636" y="1222310"/>
            <a:ext cx="5766318" cy="3719977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CE337A4-7190-45E8-ADC8-3FE9D71D1FCA}"/>
              </a:ext>
            </a:extLst>
          </p:cNvPr>
          <p:cNvPicPr/>
          <p:nvPr/>
        </p:nvPicPr>
        <p:blipFill>
          <a:blip r:embed="rId3"/>
          <a:srcRect t="21473" r="15569"/>
          <a:stretch/>
        </p:blipFill>
        <p:spPr bwMode="auto">
          <a:xfrm>
            <a:off x="6323048" y="1642187"/>
            <a:ext cx="5568881" cy="272835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811DAC9-0528-4066-928E-840376CA69F9}"/>
              </a:ext>
            </a:extLst>
          </p:cNvPr>
          <p:cNvSpPr txBox="1"/>
          <p:nvPr/>
        </p:nvSpPr>
        <p:spPr>
          <a:xfrm>
            <a:off x="214604" y="195943"/>
            <a:ext cx="37135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IDEF0</a:t>
            </a:r>
            <a:endParaRPr lang="ru-RU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35C1A1F-0888-4F8A-832C-B18A95249F37}"/>
              </a:ext>
            </a:extLst>
          </p:cNvPr>
          <p:cNvSpPr txBox="1"/>
          <p:nvPr/>
        </p:nvSpPr>
        <p:spPr>
          <a:xfrm>
            <a:off x="6767804" y="195943"/>
            <a:ext cx="37135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DFD (</a:t>
            </a:r>
            <a:r>
              <a:rPr lang="ru-RU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Гейна</a:t>
            </a: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ru-RU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Сарсона</a:t>
            </a: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E469782B-B820-4836-9761-6AD9CD7051AF}"/>
              </a:ext>
            </a:extLst>
          </p:cNvPr>
          <p:cNvCxnSpPr/>
          <p:nvPr/>
        </p:nvCxnSpPr>
        <p:spPr>
          <a:xfrm>
            <a:off x="6018245" y="83976"/>
            <a:ext cx="0" cy="6195526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79410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F71678D-D69A-4D70-A879-53AF670C32FC}"/>
              </a:ext>
            </a:extLst>
          </p:cNvPr>
          <p:cNvSpPr txBox="1"/>
          <p:nvPr/>
        </p:nvSpPr>
        <p:spPr>
          <a:xfrm>
            <a:off x="1042735" y="6432156"/>
            <a:ext cx="513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solidFill>
                  <a:srgbClr val="C34463"/>
                </a:solidFill>
              </a:rPr>
              <a:t>6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D8A0F1F-8E03-4F35-A571-E052AB6FB2D9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0682"/>
            <a:ext cx="5751830" cy="5571498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90DE25D-9281-4914-B7C4-8E669279D987}"/>
              </a:ext>
            </a:extLst>
          </p:cNvPr>
          <p:cNvPicPr/>
          <p:nvPr/>
        </p:nvPicPr>
        <p:blipFill>
          <a:blip r:embed="rId3"/>
          <a:stretch/>
        </p:blipFill>
        <p:spPr bwMode="auto">
          <a:xfrm>
            <a:off x="5985094" y="670682"/>
            <a:ext cx="6206905" cy="5487522"/>
          </a:xfrm>
          <a:prstGeom prst="rect">
            <a:avLst/>
          </a:prstGeom>
        </p:spPr>
      </p:pic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E7CC2FD5-9A00-4BA0-84A9-1C5F9A68F34A}"/>
              </a:ext>
            </a:extLst>
          </p:cNvPr>
          <p:cNvCxnSpPr>
            <a:cxnSpLocks/>
          </p:cNvCxnSpPr>
          <p:nvPr/>
        </p:nvCxnSpPr>
        <p:spPr>
          <a:xfrm>
            <a:off x="5896947" y="111967"/>
            <a:ext cx="0" cy="6075351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BE89A5C-3E01-425D-9C3C-78FAAE25F02F}"/>
              </a:ext>
            </a:extLst>
          </p:cNvPr>
          <p:cNvSpPr txBox="1"/>
          <p:nvPr/>
        </p:nvSpPr>
        <p:spPr>
          <a:xfrm>
            <a:off x="149289" y="111967"/>
            <a:ext cx="20247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UML (AS-IS)</a:t>
            </a:r>
            <a:endParaRPr lang="ru-RU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C211291-A054-4ADA-966C-AE2D4EF18E60}"/>
              </a:ext>
            </a:extLst>
          </p:cNvPr>
          <p:cNvSpPr txBox="1"/>
          <p:nvPr/>
        </p:nvSpPr>
        <p:spPr>
          <a:xfrm>
            <a:off x="6095999" y="111967"/>
            <a:ext cx="21895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UML (TO-BE)</a:t>
            </a:r>
            <a:endParaRPr lang="ru-RU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53924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5693034-E3DF-4D04-8FCD-CEABA96C825B}"/>
              </a:ext>
            </a:extLst>
          </p:cNvPr>
          <p:cNvSpPr txBox="1"/>
          <p:nvPr/>
        </p:nvSpPr>
        <p:spPr>
          <a:xfrm>
            <a:off x="1042735" y="6432156"/>
            <a:ext cx="513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solidFill>
                  <a:srgbClr val="C34463"/>
                </a:solidFill>
              </a:rPr>
              <a:t>7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A87554A-D526-40D5-BCEB-9B47EC031D4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23" y="958088"/>
            <a:ext cx="5292421" cy="4941823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1520DF4-B7FD-4BA2-9B07-E9910D910907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6386" y="1319570"/>
            <a:ext cx="4183026" cy="327109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4E0DF94-F9C3-4C3C-AB9D-AF46933EA585}"/>
              </a:ext>
            </a:extLst>
          </p:cNvPr>
          <p:cNvSpPr txBox="1"/>
          <p:nvPr/>
        </p:nvSpPr>
        <p:spPr>
          <a:xfrm>
            <a:off x="139959" y="289249"/>
            <a:ext cx="29484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– Case </a:t>
            </a:r>
            <a:endParaRPr lang="ru-RU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EA121C-7109-4926-9F23-E0F22DA85AE2}"/>
              </a:ext>
            </a:extLst>
          </p:cNvPr>
          <p:cNvSpPr txBox="1"/>
          <p:nvPr/>
        </p:nvSpPr>
        <p:spPr>
          <a:xfrm>
            <a:off x="6634065" y="289249"/>
            <a:ext cx="28831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Диаграмма функций</a:t>
            </a:r>
          </a:p>
        </p:txBody>
      </p: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A9605164-2C92-4F32-B20B-7FE3E5243442}"/>
              </a:ext>
            </a:extLst>
          </p:cNvPr>
          <p:cNvCxnSpPr>
            <a:cxnSpLocks/>
          </p:cNvCxnSpPr>
          <p:nvPr/>
        </p:nvCxnSpPr>
        <p:spPr>
          <a:xfrm>
            <a:off x="6096000" y="93306"/>
            <a:ext cx="0" cy="6111551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85332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1AB8C8-374E-491A-A5F5-03F7FC53EEAE}"/>
              </a:ext>
            </a:extLst>
          </p:cNvPr>
          <p:cNvSpPr txBox="1"/>
          <p:nvPr/>
        </p:nvSpPr>
        <p:spPr>
          <a:xfrm>
            <a:off x="1042735" y="6432156"/>
            <a:ext cx="513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solidFill>
                  <a:srgbClr val="C34463"/>
                </a:solidFill>
              </a:rPr>
              <a:t>8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D15AE88-4FC8-43C2-BD94-2A16B63FACBC}"/>
              </a:ext>
            </a:extLst>
          </p:cNvPr>
          <p:cNvPicPr/>
          <p:nvPr/>
        </p:nvPicPr>
        <p:blipFill>
          <a:blip r:embed="rId2"/>
          <a:stretch/>
        </p:blipFill>
        <p:spPr bwMode="auto">
          <a:xfrm>
            <a:off x="295275" y="552052"/>
            <a:ext cx="5800725" cy="5559425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CF9657C-59E9-4C81-A3BE-795F920D0A9F}"/>
              </a:ext>
            </a:extLst>
          </p:cNvPr>
          <p:cNvPicPr/>
          <p:nvPr/>
        </p:nvPicPr>
        <p:blipFill>
          <a:blip r:embed="rId3"/>
          <a:stretch/>
        </p:blipFill>
        <p:spPr bwMode="auto">
          <a:xfrm>
            <a:off x="6685634" y="2040491"/>
            <a:ext cx="4772025" cy="2582545"/>
          </a:xfrm>
          <a:prstGeom prst="rect">
            <a:avLst/>
          </a:prstGeom>
        </p:spPr>
      </p:pic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1023D9F3-1243-43E0-835D-BC7CFFCCF1B9}"/>
              </a:ext>
            </a:extLst>
          </p:cNvPr>
          <p:cNvCxnSpPr/>
          <p:nvPr/>
        </p:nvCxnSpPr>
        <p:spPr>
          <a:xfrm>
            <a:off x="6251510" y="130629"/>
            <a:ext cx="0" cy="6111551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F8735C7-B46C-408A-8631-B98E220C4353}"/>
              </a:ext>
            </a:extLst>
          </p:cNvPr>
          <p:cNvSpPr txBox="1"/>
          <p:nvPr/>
        </p:nvSpPr>
        <p:spPr>
          <a:xfrm>
            <a:off x="93306" y="130629"/>
            <a:ext cx="25379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уточненная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B8CEE1-E530-40FE-853C-87D04CE9789F}"/>
              </a:ext>
            </a:extLst>
          </p:cNvPr>
          <p:cNvSpPr txBox="1"/>
          <p:nvPr/>
        </p:nvSpPr>
        <p:spPr>
          <a:xfrm>
            <a:off x="6419461" y="151942"/>
            <a:ext cx="30977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 (</a:t>
            </a: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сущность – связь)</a:t>
            </a:r>
          </a:p>
        </p:txBody>
      </p:sp>
    </p:spTree>
    <p:extLst>
      <p:ext uri="{BB962C8B-B14F-4D97-AF65-F5344CB8AC3E}">
        <p14:creationId xmlns:p14="http://schemas.microsoft.com/office/powerpoint/2010/main" val="3202413444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409</TotalTime>
  <Words>718</Words>
  <Application>Microsoft Office PowerPoint</Application>
  <PresentationFormat>Широкоэкранный</PresentationFormat>
  <Paragraphs>92</Paragraphs>
  <Slides>16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16</vt:i4>
      </vt:variant>
    </vt:vector>
  </HeadingPairs>
  <TitlesOfParts>
    <vt:vector size="22" baseType="lpstr">
      <vt:lpstr>Times New Roman</vt:lpstr>
      <vt:lpstr>Arial</vt:lpstr>
      <vt:lpstr>Calibri Light</vt:lpstr>
      <vt:lpstr>Calibri</vt:lpstr>
      <vt:lpstr>Cambria Math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Зайцев Сергей Александрович</dc:creator>
  <cp:lastModifiedBy>mashka_2212@outlook.com</cp:lastModifiedBy>
  <cp:revision>35</cp:revision>
  <dcterms:created xsi:type="dcterms:W3CDTF">2019-06-05T12:58:05Z</dcterms:created>
  <dcterms:modified xsi:type="dcterms:W3CDTF">2025-06-16T09:06:32Z</dcterms:modified>
</cp:coreProperties>
</file>